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60" r:id="rId1"/>
  </p:sldMasterIdLst>
  <p:notesMasterIdLst>
    <p:notesMasterId r:id="rId14"/>
  </p:notesMasterIdLst>
  <p:sldIdLst>
    <p:sldId id="257" r:id="rId2"/>
    <p:sldId id="307" r:id="rId3"/>
    <p:sldId id="313" r:id="rId4"/>
    <p:sldId id="310" r:id="rId5"/>
    <p:sldId id="260" r:id="rId6"/>
    <p:sldId id="311" r:id="rId7"/>
    <p:sldId id="258" r:id="rId8"/>
    <p:sldId id="301" r:id="rId9"/>
    <p:sldId id="305" r:id="rId10"/>
    <p:sldId id="315" r:id="rId11"/>
    <p:sldId id="297" r:id="rId12"/>
    <p:sldId id="30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84" autoAdjust="0"/>
    <p:restoredTop sz="94660"/>
  </p:normalViewPr>
  <p:slideViewPr>
    <p:cSldViewPr snapToGrid="0">
      <p:cViewPr>
        <p:scale>
          <a:sx n="75" d="100"/>
          <a:sy n="75" d="100"/>
        </p:scale>
        <p:origin x="-1522" y="-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_WRK\wrk_Exel\&#1044;&#1080;&#1085;&#1072;&#1084;&#1080;&#1082;&#1072;%20&#1088;&#1099;&#1085;&#1082;&#1072;_m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Override" Target="../theme/themeOverride1.xml"/><Relationship Id="rId5" Type="http://schemas.openxmlformats.org/officeDocument/2006/relationships/oleObject" Target="file:///E:\__&#1050;&#1086;&#1089;&#1084;&#1080;&#1095;&#1077;&#1089;&#1082;&#1072;&#1103;%20&#1101;&#1088;&#1072;\_BASE\2017.xlsx" TargetMode="External"/><Relationship Id="rId4" Type="http://schemas.openxmlformats.org/officeDocument/2006/relationships/image" Target="../media/image3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E:\__&#1050;&#1086;&#1089;&#1084;&#1080;&#1095;&#1077;&#1089;&#1082;&#1072;&#1103;%20&#1101;&#1088;&#1072;\__BASE\&#1048;&#1090;&#1086;&#1075;&#1080;.xlsx" TargetMode="External"/><Relationship Id="rId1" Type="http://schemas.openxmlformats.org/officeDocument/2006/relationships/image" Target="../media/image3.jpe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_&#1050;&#1086;&#1089;&#1084;&#1080;&#1095;&#1077;&#1089;&#1082;&#1072;&#1103;%20&#1101;&#1088;&#1072;\_&#1060;&#1050;&#1055;\&#1060;&#1062;&#1055;\&#1060;&#1062;&#1055;-2025.xlsx" TargetMode="External"/><Relationship Id="rId2" Type="http://schemas.openxmlformats.org/officeDocument/2006/relationships/image" Target="../media/image3.jpeg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&#1050;&#1086;&#1089;&#1084;&#1080;&#1095;&#1077;&#1089;&#1082;&#1072;&#1103;%20&#1101;&#1088;&#1072;\_&#1060;&#1050;&#1055;\_&#1060;&#1050;&#1055;-2025\_&#1060;&#1050;&#1055;-&#1086;&#1073;&#1088;&#1072;&#1073;&#1086;&#1090;&#1082;&#1072;\&#1040;&#1085;&#1072;&#1083;&#1080;&#1079;__&#1060;&#1050;&#1055;-25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E:\___WRK\&#1057;&#1060;-21022018\&#1050;&#1086;&#1084;_&#1079;&#1072;&#1087;&#1091;&#1089;&#1082;&#1080;.xlsx" TargetMode="External"/><Relationship Id="rId1" Type="http://schemas.openxmlformats.org/officeDocument/2006/relationships/image" Target="../media/image3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Государственное финансирование, млрд </a:t>
            </a:r>
            <a:r>
              <a:rPr lang="en-US"/>
              <a:t>$US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varyColors val="1"/>
        <c:ser>
          <c:idx val="0"/>
          <c:order val="0"/>
          <c:cat>
            <c:strRef>
              <c:f>бюджеты!$B$1:$B$6</c:f>
              <c:strCache>
                <c:ptCount val="6"/>
                <c:pt idx="0">
                  <c:v>США</c:v>
                </c:pt>
                <c:pt idx="1">
                  <c:v>Европа</c:v>
                </c:pt>
                <c:pt idx="2">
                  <c:v>Китай</c:v>
                </c:pt>
                <c:pt idx="3">
                  <c:v>Россия</c:v>
                </c:pt>
                <c:pt idx="4">
                  <c:v>Япония</c:v>
                </c:pt>
                <c:pt idx="5">
                  <c:v>Индия</c:v>
                </c:pt>
              </c:strCache>
            </c:strRef>
          </c:cat>
          <c:val>
            <c:numRef>
              <c:f>бюджеты!$C$1:$C$6</c:f>
              <c:numCache>
                <c:formatCode>#,##0</c:formatCode>
                <c:ptCount val="6"/>
                <c:pt idx="0">
                  <c:v>35957</c:v>
                </c:pt>
                <c:pt idx="1">
                  <c:v>10376</c:v>
                </c:pt>
                <c:pt idx="2">
                  <c:v>4909</c:v>
                </c:pt>
                <c:pt idx="3">
                  <c:v>3182</c:v>
                </c:pt>
                <c:pt idx="4">
                  <c:v>3018</c:v>
                </c:pt>
                <c:pt idx="5">
                  <c:v>1092</c:v>
                </c:pt>
              </c:numCache>
            </c:numRef>
          </c:val>
        </c:ser>
        <c:axId val="96736768"/>
        <c:axId val="96738304"/>
      </c:barChart>
      <c:catAx>
        <c:axId val="96736768"/>
        <c:scaling>
          <c:orientation val="minMax"/>
        </c:scaling>
        <c:axPos val="b"/>
        <c:tickLblPos val="nextTo"/>
        <c:crossAx val="96738304"/>
        <c:crosses val="autoZero"/>
        <c:auto val="1"/>
        <c:lblAlgn val="ctr"/>
        <c:lblOffset val="100"/>
      </c:catAx>
      <c:valAx>
        <c:axId val="96738304"/>
        <c:scaling>
          <c:orientation val="minMax"/>
        </c:scaling>
        <c:axPos val="l"/>
        <c:majorGridlines/>
        <c:numFmt formatCode="#,##0" sourceLinked="1"/>
        <c:tickLblPos val="nextTo"/>
        <c:crossAx val="9673676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Космическая</a:t>
            </a:r>
            <a:r>
              <a:rPr lang="ru-RU" baseline="0"/>
              <a:t> деятельность стран мира, 2017 г.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0"/>
            <c:spPr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5400000" scaled="0"/>
              </a:gra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blipFill>
                <a:blip xmlns:r="http://schemas.openxmlformats.org/officeDocument/2006/relationships" r:embed="rId2"/>
                <a:tile tx="0" ty="0" sx="100000" sy="100000" flip="none" algn="tl"/>
              </a:blipFill>
            </c:spPr>
          </c:dPt>
          <c:dPt>
            <c:idx val="5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</c:spPr>
          </c:dPt>
          <c:cat>
            <c:strRef>
              <c:f>График!$F$446:$F$470</c:f>
              <c:strCache>
                <c:ptCount val="25"/>
                <c:pt idx="0">
                  <c:v>US</c:v>
                </c:pt>
                <c:pt idx="1">
                  <c:v>RU</c:v>
                </c:pt>
                <c:pt idx="2">
                  <c:v>CN</c:v>
                </c:pt>
                <c:pt idx="3">
                  <c:v>EU</c:v>
                </c:pt>
                <c:pt idx="4">
                  <c:v>IN</c:v>
                </c:pt>
                <c:pt idx="5">
                  <c:v>JP</c:v>
                </c:pt>
                <c:pt idx="6">
                  <c:v>Mo</c:v>
                </c:pt>
                <c:pt idx="7">
                  <c:v>KR</c:v>
                </c:pt>
                <c:pt idx="8">
                  <c:v>TW</c:v>
                </c:pt>
                <c:pt idx="9">
                  <c:v>BR</c:v>
                </c:pt>
                <c:pt idx="10">
                  <c:v>AO</c:v>
                </c:pt>
                <c:pt idx="11">
                  <c:v>DZ</c:v>
                </c:pt>
                <c:pt idx="12">
                  <c:v>ID</c:v>
                </c:pt>
                <c:pt idx="13">
                  <c:v>VE</c:v>
                </c:pt>
                <c:pt idx="14">
                  <c:v>MA</c:v>
                </c:pt>
                <c:pt idx="15">
                  <c:v>IL</c:v>
                </c:pt>
                <c:pt idx="16">
                  <c:v>AU</c:v>
                </c:pt>
                <c:pt idx="17">
                  <c:v>KZ</c:v>
                </c:pt>
                <c:pt idx="18">
                  <c:v>CL</c:v>
                </c:pt>
                <c:pt idx="19">
                  <c:v>EC </c:v>
                </c:pt>
                <c:pt idx="20">
                  <c:v>AE</c:v>
                </c:pt>
                <c:pt idx="21">
                  <c:v>ZA</c:v>
                </c:pt>
                <c:pt idx="22">
                  <c:v>CA</c:v>
                </c:pt>
                <c:pt idx="23">
                  <c:v>TR</c:v>
                </c:pt>
                <c:pt idx="24">
                  <c:v>UA</c:v>
                </c:pt>
              </c:strCache>
            </c:strRef>
          </c:cat>
          <c:val>
            <c:numRef>
              <c:f>График!$G$446:$G$470</c:f>
              <c:numCache>
                <c:formatCode>0.0%</c:formatCode>
                <c:ptCount val="25"/>
                <c:pt idx="0">
                  <c:v>0.35952885134336637</c:v>
                </c:pt>
                <c:pt idx="1">
                  <c:v>0.16291942052482514</c:v>
                </c:pt>
                <c:pt idx="2">
                  <c:v>0.14216160864128938</c:v>
                </c:pt>
                <c:pt idx="3">
                  <c:v>0.12760299252171522</c:v>
                </c:pt>
                <c:pt idx="4">
                  <c:v>5.9102986696842864E-2</c:v>
                </c:pt>
                <c:pt idx="5">
                  <c:v>5.7370468320325912E-2</c:v>
                </c:pt>
                <c:pt idx="6">
                  <c:v>4.1993161828547489E-2</c:v>
                </c:pt>
                <c:pt idx="7">
                  <c:v>1.2247075013827047E-2</c:v>
                </c:pt>
                <c:pt idx="8">
                  <c:v>7.8839054868847114E-3</c:v>
                </c:pt>
                <c:pt idx="9">
                  <c:v>6.7956751897152124E-3</c:v>
                </c:pt>
                <c:pt idx="10">
                  <c:v>6.7626888071642193E-3</c:v>
                </c:pt>
                <c:pt idx="11">
                  <c:v>6.1137004120818076E-3</c:v>
                </c:pt>
                <c:pt idx="12">
                  <c:v>4.1470998924514882E-3</c:v>
                </c:pt>
                <c:pt idx="13">
                  <c:v>3.3346804149976413E-3</c:v>
                </c:pt>
                <c:pt idx="14">
                  <c:v>1.9670665957144322E-3</c:v>
                </c:pt>
                <c:pt idx="15">
                  <c:v>2.9781263573636588E-5</c:v>
                </c:pt>
                <c:pt idx="16">
                  <c:v>9.0629839044235575E-6</c:v>
                </c:pt>
                <c:pt idx="17">
                  <c:v>7.445315893409153E-6</c:v>
                </c:pt>
                <c:pt idx="18">
                  <c:v>5.4356960649856817E-6</c:v>
                </c:pt>
                <c:pt idx="19">
                  <c:v>4.2037170178460583E-6</c:v>
                </c:pt>
                <c:pt idx="20">
                  <c:v>3.7226579467045735E-6</c:v>
                </c:pt>
                <c:pt idx="21">
                  <c:v>2.5619073865841697E-6</c:v>
                </c:pt>
                <c:pt idx="22">
                  <c:v>2.5619073865841697E-6</c:v>
                </c:pt>
                <c:pt idx="23">
                  <c:v>2.5619073865841697E-6</c:v>
                </c:pt>
                <c:pt idx="24">
                  <c:v>1.2809536932920781E-6</c:v>
                </c:pt>
              </c:numCache>
            </c:numRef>
          </c:val>
        </c:ser>
        <c:gapWidth val="30"/>
        <c:axId val="96794496"/>
        <c:axId val="96796032"/>
      </c:barChart>
      <c:catAx>
        <c:axId val="967944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6796032"/>
        <c:crosses val="autoZero"/>
        <c:auto val="1"/>
        <c:lblAlgn val="ctr"/>
        <c:lblOffset val="100"/>
      </c:catAx>
      <c:valAx>
        <c:axId val="96796032"/>
        <c:scaling>
          <c:orientation val="minMax"/>
        </c:scaling>
        <c:axPos val="l"/>
        <c:majorGridlines>
          <c:spPr>
            <a:ln w="0">
              <a:solidFill>
                <a:srgbClr val="4E67C8"/>
              </a:solidFill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6794496"/>
        <c:crosses val="autoZero"/>
        <c:crossBetween val="between"/>
      </c:valAx>
      <c:spPr>
        <a:blipFill>
          <a:blip xmlns:r="http://schemas.openxmlformats.org/officeDocument/2006/relationships" r:embed="rId4"/>
          <a:tile tx="0" ty="0" sx="100000" sy="100000" flip="none" algn="tl"/>
        </a:blipFill>
      </c:spPr>
    </c:plotArea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Динамика пусковой активности, </a:t>
            </a:r>
            <a:r>
              <a:rPr lang="en-US"/>
              <a:t>XXI</a:t>
            </a:r>
            <a:r>
              <a:rPr lang="en-US" baseline="0"/>
              <a:t> </a:t>
            </a:r>
            <a:r>
              <a:rPr lang="ru-RU" baseline="0"/>
              <a:t>век</a:t>
            </a:r>
            <a:endParaRPr lang="ru-RU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new!$C$67</c:f>
              <c:strCache>
                <c:ptCount val="1"/>
                <c:pt idx="0">
                  <c:v>RU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new!$C$68:$C$84</c:f>
              <c:numCache>
                <c:formatCode>0</c:formatCode>
                <c:ptCount val="17"/>
                <c:pt idx="0">
                  <c:v>9683.9</c:v>
                </c:pt>
                <c:pt idx="1">
                  <c:v>10355.5</c:v>
                </c:pt>
                <c:pt idx="2">
                  <c:v>8644.5</c:v>
                </c:pt>
                <c:pt idx="3">
                  <c:v>10753.500000000002</c:v>
                </c:pt>
                <c:pt idx="4">
                  <c:v>11304.100000000002</c:v>
                </c:pt>
                <c:pt idx="5">
                  <c:v>11197.299999999987</c:v>
                </c:pt>
                <c:pt idx="6">
                  <c:v>10576.7</c:v>
                </c:pt>
                <c:pt idx="7">
                  <c:v>13857.15</c:v>
                </c:pt>
                <c:pt idx="8">
                  <c:v>13836.349999999989</c:v>
                </c:pt>
                <c:pt idx="9">
                  <c:v>13546.299999999987</c:v>
                </c:pt>
                <c:pt idx="10">
                  <c:v>14375.549999999987</c:v>
                </c:pt>
                <c:pt idx="11">
                  <c:v>13064.9</c:v>
                </c:pt>
                <c:pt idx="12">
                  <c:v>13223.249999999987</c:v>
                </c:pt>
                <c:pt idx="13">
                  <c:v>13298.999999999984</c:v>
                </c:pt>
                <c:pt idx="14">
                  <c:v>10816.3</c:v>
                </c:pt>
                <c:pt idx="15">
                  <c:v>6102.4</c:v>
                </c:pt>
                <c:pt idx="16">
                  <c:v>7342.2000000000062</c:v>
                </c:pt>
              </c:numCache>
            </c:numRef>
          </c:val>
        </c:ser>
        <c:ser>
          <c:idx val="1"/>
          <c:order val="1"/>
          <c:tx>
            <c:strRef>
              <c:f>new!$D$67</c:f>
              <c:strCache>
                <c:ptCount val="1"/>
                <c:pt idx="0">
                  <c:v>US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new!$D$68:$D$84</c:f>
              <c:numCache>
                <c:formatCode>0</c:formatCode>
                <c:ptCount val="17"/>
                <c:pt idx="0">
                  <c:v>17382.498000000021</c:v>
                </c:pt>
                <c:pt idx="1">
                  <c:v>13358.525</c:v>
                </c:pt>
                <c:pt idx="2">
                  <c:v>7847.0190000000002</c:v>
                </c:pt>
                <c:pt idx="3">
                  <c:v>4855.308</c:v>
                </c:pt>
                <c:pt idx="4">
                  <c:v>5598.6610000000055</c:v>
                </c:pt>
                <c:pt idx="5">
                  <c:v>9343.8330000000005</c:v>
                </c:pt>
                <c:pt idx="6">
                  <c:v>10079.958999999979</c:v>
                </c:pt>
                <c:pt idx="7">
                  <c:v>10042.371999999981</c:v>
                </c:pt>
                <c:pt idx="8">
                  <c:v>15344.427000000001</c:v>
                </c:pt>
                <c:pt idx="9">
                  <c:v>9818.7389999999887</c:v>
                </c:pt>
                <c:pt idx="10">
                  <c:v>10492.503000000002</c:v>
                </c:pt>
                <c:pt idx="11">
                  <c:v>4832.1840000000002</c:v>
                </c:pt>
                <c:pt idx="12">
                  <c:v>6696.1920000000064</c:v>
                </c:pt>
                <c:pt idx="13">
                  <c:v>9090.851999999988</c:v>
                </c:pt>
                <c:pt idx="14">
                  <c:v>8199.9079999999794</c:v>
                </c:pt>
                <c:pt idx="15">
                  <c:v>10381.530000000002</c:v>
                </c:pt>
                <c:pt idx="16">
                  <c:v>13308.709999999985</c:v>
                </c:pt>
              </c:numCache>
            </c:numRef>
          </c:val>
        </c:ser>
        <c:ser>
          <c:idx val="2"/>
          <c:order val="2"/>
          <c:tx>
            <c:strRef>
              <c:f>new!$E$67</c:f>
              <c:strCache>
                <c:ptCount val="1"/>
                <c:pt idx="0">
                  <c:v>EU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new!$E$68:$E$84</c:f>
              <c:numCache>
                <c:formatCode>General</c:formatCode>
                <c:ptCount val="17"/>
                <c:pt idx="0">
                  <c:v>4077</c:v>
                </c:pt>
                <c:pt idx="1">
                  <c:v>6606</c:v>
                </c:pt>
                <c:pt idx="2">
                  <c:v>2722</c:v>
                </c:pt>
                <c:pt idx="3">
                  <c:v>2238.0000000000005</c:v>
                </c:pt>
                <c:pt idx="4">
                  <c:v>3792</c:v>
                </c:pt>
                <c:pt idx="5">
                  <c:v>3885</c:v>
                </c:pt>
                <c:pt idx="6">
                  <c:v>4600</c:v>
                </c:pt>
                <c:pt idx="7">
                  <c:v>4645</c:v>
                </c:pt>
                <c:pt idx="8">
                  <c:v>5408</c:v>
                </c:pt>
                <c:pt idx="9">
                  <c:v>4662</c:v>
                </c:pt>
                <c:pt idx="10">
                  <c:v>4494</c:v>
                </c:pt>
                <c:pt idx="11">
                  <c:v>6185</c:v>
                </c:pt>
                <c:pt idx="12">
                  <c:v>3854</c:v>
                </c:pt>
                <c:pt idx="13">
                  <c:v>6034</c:v>
                </c:pt>
                <c:pt idx="14">
                  <c:v>6012</c:v>
                </c:pt>
                <c:pt idx="15">
                  <c:v>6322</c:v>
                </c:pt>
                <c:pt idx="16">
                  <c:v>5682</c:v>
                </c:pt>
              </c:numCache>
            </c:numRef>
          </c:val>
        </c:ser>
        <c:ser>
          <c:idx val="3"/>
          <c:order val="3"/>
          <c:tx>
            <c:strRef>
              <c:f>new!$F$67</c:f>
              <c:strCache>
                <c:ptCount val="1"/>
                <c:pt idx="0">
                  <c:v>CN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new!$F$68:$F$84</c:f>
              <c:numCache>
                <c:formatCode>0</c:formatCode>
                <c:ptCount val="17"/>
                <c:pt idx="0">
                  <c:v>464</c:v>
                </c:pt>
                <c:pt idx="1">
                  <c:v>1446.4</c:v>
                </c:pt>
                <c:pt idx="2">
                  <c:v>1660.45</c:v>
                </c:pt>
                <c:pt idx="3">
                  <c:v>1781.6499999999999</c:v>
                </c:pt>
                <c:pt idx="4">
                  <c:v>1567.3</c:v>
                </c:pt>
                <c:pt idx="5">
                  <c:v>1619.2</c:v>
                </c:pt>
                <c:pt idx="6">
                  <c:v>2760.0499999999997</c:v>
                </c:pt>
                <c:pt idx="7">
                  <c:v>3327.4999999999995</c:v>
                </c:pt>
                <c:pt idx="8">
                  <c:v>1679.05</c:v>
                </c:pt>
                <c:pt idx="9">
                  <c:v>4224.75</c:v>
                </c:pt>
                <c:pt idx="10">
                  <c:v>5988.45</c:v>
                </c:pt>
                <c:pt idx="11">
                  <c:v>6005.95</c:v>
                </c:pt>
                <c:pt idx="12">
                  <c:v>4182.4000000000005</c:v>
                </c:pt>
                <c:pt idx="13">
                  <c:v>3685.6000000000004</c:v>
                </c:pt>
                <c:pt idx="14">
                  <c:v>5840.0170000000007</c:v>
                </c:pt>
                <c:pt idx="15">
                  <c:v>7435.9</c:v>
                </c:pt>
                <c:pt idx="16">
                  <c:v>5611.1670000000004</c:v>
                </c:pt>
              </c:numCache>
            </c:numRef>
          </c:val>
        </c:ser>
        <c:ser>
          <c:idx val="4"/>
          <c:order val="4"/>
          <c:tx>
            <c:strRef>
              <c:f>new!$G$67</c:f>
              <c:strCache>
                <c:ptCount val="1"/>
                <c:pt idx="0">
                  <c:v>Oth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new!$G$68:$G$84</c:f>
              <c:numCache>
                <c:formatCode>0</c:formatCode>
                <c:ptCount val="17"/>
                <c:pt idx="0">
                  <c:v>997.75000000000011</c:v>
                </c:pt>
                <c:pt idx="1">
                  <c:v>1307</c:v>
                </c:pt>
                <c:pt idx="2">
                  <c:v>1540.25</c:v>
                </c:pt>
                <c:pt idx="3">
                  <c:v>444.75</c:v>
                </c:pt>
                <c:pt idx="4">
                  <c:v>747.49999999999989</c:v>
                </c:pt>
                <c:pt idx="5">
                  <c:v>1988.75</c:v>
                </c:pt>
                <c:pt idx="6">
                  <c:v>1632.75</c:v>
                </c:pt>
                <c:pt idx="7">
                  <c:v>1149</c:v>
                </c:pt>
                <c:pt idx="8">
                  <c:v>1815.6000000000004</c:v>
                </c:pt>
                <c:pt idx="9">
                  <c:v>1809.1</c:v>
                </c:pt>
                <c:pt idx="10">
                  <c:v>1975</c:v>
                </c:pt>
                <c:pt idx="11">
                  <c:v>1548</c:v>
                </c:pt>
                <c:pt idx="12">
                  <c:v>1913.5999999999997</c:v>
                </c:pt>
                <c:pt idx="13">
                  <c:v>2463.7499999999964</c:v>
                </c:pt>
                <c:pt idx="14">
                  <c:v>3074.7500000000014</c:v>
                </c:pt>
                <c:pt idx="15">
                  <c:v>3597.7500000000014</c:v>
                </c:pt>
                <c:pt idx="16">
                  <c:v>3886.0999999999954</c:v>
                </c:pt>
              </c:numCache>
            </c:numRef>
          </c:val>
        </c:ser>
        <c:marker val="1"/>
        <c:axId val="96858112"/>
        <c:axId val="96859648"/>
      </c:lineChart>
      <c:catAx>
        <c:axId val="96858112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/>
            </a:pPr>
            <a:endParaRPr lang="ru-RU"/>
          </a:p>
        </c:txPr>
        <c:crossAx val="96859648"/>
        <c:crosses val="autoZero"/>
        <c:auto val="1"/>
        <c:lblAlgn val="ctr"/>
        <c:lblOffset val="100"/>
      </c:catAx>
      <c:valAx>
        <c:axId val="968596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Суммарная стартовая масса РН, тонн</a:t>
                </a:r>
              </a:p>
            </c:rich>
          </c:tx>
          <c:layout/>
        </c:title>
        <c:numFmt formatCode="_-* #,##0\ _₽_-;\-* #,##0\ _₽_-;_-* &quot;-&quot;\ _₽_-;_-@_-" sourceLinked="0"/>
        <c:tickLblPos val="nextTo"/>
        <c:crossAx val="96858112"/>
        <c:crosses val="autoZero"/>
        <c:crossBetween val="between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Доля </a:t>
            </a:r>
            <a:r>
              <a:rPr lang="ru-RU" dirty="0" smtClean="0"/>
              <a:t>в бюджете </a:t>
            </a:r>
            <a:r>
              <a:rPr lang="ru-RU" dirty="0"/>
              <a:t>РФ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cat>
            <c:numRef>
              <c:f>Бюджет!$D$31:$F$31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Бюджет!$D$32:$F$32</c:f>
              <c:numCache>
                <c:formatCode>General</c:formatCode>
                <c:ptCount val="3"/>
                <c:pt idx="0">
                  <c:v>1.0996042671736012E-2</c:v>
                </c:pt>
                <c:pt idx="1">
                  <c:v>1.0547358031863604E-2</c:v>
                </c:pt>
                <c:pt idx="2">
                  <c:v>1.0016790596768559E-2</c:v>
                </c:pt>
              </c:numCache>
            </c:numRef>
          </c:val>
        </c:ser>
        <c:axId val="103062144"/>
        <c:axId val="103297792"/>
      </c:barChart>
      <c:catAx>
        <c:axId val="1030621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Госпрограмма</a:t>
                </a:r>
              </a:p>
              <a:p>
                <a:pPr>
                  <a:defRPr/>
                </a:pPr>
                <a:r>
                  <a:rPr lang="ru-RU" dirty="0" smtClean="0"/>
                  <a:t>«Космическая деятельность России </a:t>
                </a:r>
              </a:p>
              <a:p>
                <a:pPr>
                  <a:defRPr/>
                </a:pPr>
                <a:r>
                  <a:rPr lang="ru-RU" dirty="0" smtClean="0"/>
                  <a:t>на 2013–2020 годы» 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3297792"/>
        <c:crosses val="autoZero"/>
        <c:auto val="1"/>
        <c:lblAlgn val="ctr"/>
        <c:lblOffset val="100"/>
      </c:catAx>
      <c:valAx>
        <c:axId val="103297792"/>
        <c:scaling>
          <c:orientation val="minMax"/>
        </c:scaling>
        <c:axPos val="l"/>
        <c:majorGridlines/>
        <c:numFmt formatCode="0.00%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3062144"/>
        <c:crosses val="autoZero"/>
        <c:crossBetween val="between"/>
      </c:valAx>
      <c:spPr>
        <a:blipFill>
          <a:blip xmlns:r="http://schemas.openxmlformats.org/officeDocument/2006/relationships" r:embed="rId2"/>
          <a:tile tx="0" ty="0" sx="100000" sy="100000" flip="none" algn="tl"/>
        </a:blipFill>
      </c:spPr>
    </c:plotArea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b="1" i="0" u="none" strike="noStrike" baseline="0" dirty="0" smtClean="0"/>
              <a:t>ФКП-2025, бюджет</a:t>
            </a:r>
            <a:endParaRPr lang="ru-RU" sz="1200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НИОКР!$A$36:$A$43</c:f>
              <c:strCache>
                <c:ptCount val="8"/>
                <c:pt idx="0">
                  <c:v>1. Связь</c:v>
                </c:pt>
                <c:pt idx="1">
                  <c:v>2. ДЗЗ</c:v>
                </c:pt>
                <c:pt idx="2">
                  <c:v>3. Наука</c:v>
                </c:pt>
                <c:pt idx="3">
                  <c:v>4. Пилотируемая</c:v>
                </c:pt>
                <c:pt idx="4">
                  <c:v>5. РН</c:v>
                </c:pt>
                <c:pt idx="5">
                  <c:v>6. СУ</c:v>
                </c:pt>
                <c:pt idx="6">
                  <c:v>7. Перспектива</c:v>
                </c:pt>
                <c:pt idx="7">
                  <c:v>9. НИР</c:v>
                </c:pt>
              </c:strCache>
            </c:strRef>
          </c:cat>
          <c:val>
            <c:numRef>
              <c:f>НИОКР!$B$36:$B$43</c:f>
              <c:numCache>
                <c:formatCode>0%</c:formatCode>
                <c:ptCount val="8"/>
                <c:pt idx="0">
                  <c:v>2.7712944572640598E-2</c:v>
                </c:pt>
                <c:pt idx="1">
                  <c:v>0.12218477828228849</c:v>
                </c:pt>
                <c:pt idx="2">
                  <c:v>0.11921684210753163</c:v>
                </c:pt>
                <c:pt idx="3">
                  <c:v>0.32641436600125473</c:v>
                </c:pt>
                <c:pt idx="4">
                  <c:v>0.16198471306442741</c:v>
                </c:pt>
                <c:pt idx="5">
                  <c:v>2.8444020417338633E-2</c:v>
                </c:pt>
                <c:pt idx="6">
                  <c:v>0.16755249150735038</c:v>
                </c:pt>
                <c:pt idx="7">
                  <c:v>4.6489844047169535E-2</c:v>
                </c:pt>
              </c:numCache>
            </c:numRef>
          </c:val>
        </c:ser>
      </c:pie3DChart>
    </c:plotArea>
    <c:legend>
      <c:legendPos val="b"/>
      <c:layout/>
    </c:legend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areaChart>
        <c:grouping val="standard"/>
        <c:ser>
          <c:idx val="0"/>
          <c:order val="0"/>
          <c:tx>
            <c:strRef>
              <c:f>'Граф M0+пп (2)'!$B$32</c:f>
              <c:strCache>
                <c:ptCount val="1"/>
                <c:pt idx="0">
                  <c:v>Суммарная стартовая масса РН</c:v>
                </c:pt>
              </c:strCache>
            </c:strRef>
          </c:tx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(2)'!$B$33:$B$59</c:f>
              <c:numCache>
                <c:formatCode>0</c:formatCode>
                <c:ptCount val="27"/>
                <c:pt idx="0">
                  <c:v>18939.809999999983</c:v>
                </c:pt>
                <c:pt idx="1">
                  <c:v>18497</c:v>
                </c:pt>
                <c:pt idx="2">
                  <c:v>14966</c:v>
                </c:pt>
                <c:pt idx="3">
                  <c:v>18548.5</c:v>
                </c:pt>
                <c:pt idx="4">
                  <c:v>11401.81</c:v>
                </c:pt>
                <c:pt idx="5">
                  <c:v>10506.31</c:v>
                </c:pt>
                <c:pt idx="6">
                  <c:v>11381.500000000004</c:v>
                </c:pt>
                <c:pt idx="7">
                  <c:v>10062.109999999991</c:v>
                </c:pt>
                <c:pt idx="8">
                  <c:v>12682.3</c:v>
                </c:pt>
                <c:pt idx="9">
                  <c:v>16928.91</c:v>
                </c:pt>
                <c:pt idx="10">
                  <c:v>9683.9</c:v>
                </c:pt>
                <c:pt idx="11">
                  <c:v>10355.5</c:v>
                </c:pt>
                <c:pt idx="12">
                  <c:v>8644.5</c:v>
                </c:pt>
                <c:pt idx="13">
                  <c:v>10753.500000000002</c:v>
                </c:pt>
                <c:pt idx="14">
                  <c:v>11304.100000000002</c:v>
                </c:pt>
                <c:pt idx="15">
                  <c:v>11197.29999999999</c:v>
                </c:pt>
                <c:pt idx="16">
                  <c:v>10576.7</c:v>
                </c:pt>
                <c:pt idx="17">
                  <c:v>13857.15</c:v>
                </c:pt>
                <c:pt idx="18">
                  <c:v>13836.349999999993</c:v>
                </c:pt>
                <c:pt idx="19">
                  <c:v>13546.299999999987</c:v>
                </c:pt>
                <c:pt idx="20">
                  <c:v>14375.549999999988</c:v>
                </c:pt>
                <c:pt idx="21">
                  <c:v>13064.9</c:v>
                </c:pt>
                <c:pt idx="22">
                  <c:v>13223.249999999987</c:v>
                </c:pt>
                <c:pt idx="23">
                  <c:v>13298.999999999987</c:v>
                </c:pt>
                <c:pt idx="24">
                  <c:v>10816.3</c:v>
                </c:pt>
                <c:pt idx="25">
                  <c:v>6102.4</c:v>
                </c:pt>
                <c:pt idx="26">
                  <c:v>7342.2000000000062</c:v>
                </c:pt>
              </c:numCache>
            </c:numRef>
          </c:val>
        </c:ser>
        <c:ser>
          <c:idx val="1"/>
          <c:order val="1"/>
          <c:tx>
            <c:strRef>
              <c:f>'Граф M0+пп (2)'!$C$32</c:f>
              <c:strCache>
                <c:ptCount val="1"/>
                <c:pt idx="0">
                  <c:v>Иностранные заказчики</c:v>
                </c:pt>
              </c:strCache>
            </c:strRef>
          </c:tx>
          <c:trendline>
            <c:trendlineType val="poly"/>
            <c:order val="2"/>
          </c:trendline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(2)'!$C$33:$C$59</c:f>
              <c:numCache>
                <c:formatCode>0</c:formatCode>
                <c:ptCount val="27"/>
                <c:pt idx="0">
                  <c:v>298.53521126760523</c:v>
                </c:pt>
                <c:pt idx="1">
                  <c:v>0</c:v>
                </c:pt>
                <c:pt idx="2">
                  <c:v>5.9150521609538034</c:v>
                </c:pt>
                <c:pt idx="3">
                  <c:v>5.9150521609538034</c:v>
                </c:pt>
                <c:pt idx="4">
                  <c:v>583.61386192120153</c:v>
                </c:pt>
                <c:pt idx="5">
                  <c:v>722.91598667988569</c:v>
                </c:pt>
                <c:pt idx="6">
                  <c:v>4219.5959598531426</c:v>
                </c:pt>
                <c:pt idx="7">
                  <c:v>3319.7832357338398</c:v>
                </c:pt>
                <c:pt idx="8">
                  <c:v>6567.0000000000009</c:v>
                </c:pt>
                <c:pt idx="9">
                  <c:v>7648.6514285714366</c:v>
                </c:pt>
                <c:pt idx="10">
                  <c:v>2382.6660447761187</c:v>
                </c:pt>
                <c:pt idx="11">
                  <c:v>5130.7804878048746</c:v>
                </c:pt>
                <c:pt idx="12">
                  <c:v>2971.0212121212121</c:v>
                </c:pt>
                <c:pt idx="13">
                  <c:v>4646.5</c:v>
                </c:pt>
                <c:pt idx="14">
                  <c:v>6096.7903614457873</c:v>
                </c:pt>
                <c:pt idx="15">
                  <c:v>7178.5000000000009</c:v>
                </c:pt>
                <c:pt idx="16">
                  <c:v>5100.9858899477395</c:v>
                </c:pt>
                <c:pt idx="17">
                  <c:v>8126.25</c:v>
                </c:pt>
                <c:pt idx="18">
                  <c:v>7269.7912619240824</c:v>
                </c:pt>
                <c:pt idx="19">
                  <c:v>6749.1000000000031</c:v>
                </c:pt>
                <c:pt idx="20">
                  <c:v>5755.8706104678913</c:v>
                </c:pt>
                <c:pt idx="21">
                  <c:v>7296.6655446122486</c:v>
                </c:pt>
                <c:pt idx="22">
                  <c:v>6756.3349030952641</c:v>
                </c:pt>
                <c:pt idx="23">
                  <c:v>3176.7451295749415</c:v>
                </c:pt>
                <c:pt idx="24">
                  <c:v>3060.1000000000004</c:v>
                </c:pt>
                <c:pt idx="25">
                  <c:v>2245.3999999999996</c:v>
                </c:pt>
                <c:pt idx="26">
                  <c:v>2880.3382129277602</c:v>
                </c:pt>
              </c:numCache>
            </c:numRef>
          </c:val>
        </c:ser>
        <c:ser>
          <c:idx val="2"/>
          <c:order val="2"/>
          <c:tx>
            <c:strRef>
              <c:f>'Граф M0+пп (2)'!$D$32</c:f>
              <c:strCache>
                <c:ptCount val="1"/>
                <c:pt idx="0">
                  <c:v>Пилотируемые полеты</c:v>
                </c:pt>
              </c:strCache>
            </c:strRef>
          </c:tx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(2)'!$D$33:$D$59</c:f>
              <c:numCache>
                <c:formatCode>0.0</c:formatCode>
                <c:ptCount val="27"/>
                <c:pt idx="0">
                  <c:v>198.53333333333345</c:v>
                </c:pt>
                <c:pt idx="1">
                  <c:v>198.53333333333345</c:v>
                </c:pt>
                <c:pt idx="2">
                  <c:v>99.266666666666666</c:v>
                </c:pt>
                <c:pt idx="3">
                  <c:v>99.266666666666666</c:v>
                </c:pt>
                <c:pt idx="4">
                  <c:v>198.53333333333345</c:v>
                </c:pt>
                <c:pt idx="5">
                  <c:v>103.33333333333327</c:v>
                </c:pt>
                <c:pt idx="6">
                  <c:v>103.33333333333327</c:v>
                </c:pt>
                <c:pt idx="7">
                  <c:v>103.33333333333327</c:v>
                </c:pt>
                <c:pt idx="8">
                  <c:v>206.66666666666654</c:v>
                </c:pt>
                <c:pt idx="9">
                  <c:v>103.33333333333327</c:v>
                </c:pt>
                <c:pt idx="10">
                  <c:v>206.66666666666654</c:v>
                </c:pt>
                <c:pt idx="11">
                  <c:v>308.33333333333331</c:v>
                </c:pt>
                <c:pt idx="12">
                  <c:v>355.83333333333337</c:v>
                </c:pt>
                <c:pt idx="13">
                  <c:v>305</c:v>
                </c:pt>
                <c:pt idx="14">
                  <c:v>406.66666666666697</c:v>
                </c:pt>
                <c:pt idx="15">
                  <c:v>406.66666666666697</c:v>
                </c:pt>
                <c:pt idx="16">
                  <c:v>305</c:v>
                </c:pt>
                <c:pt idx="17">
                  <c:v>305</c:v>
                </c:pt>
                <c:pt idx="18">
                  <c:v>813.3333333333336</c:v>
                </c:pt>
                <c:pt idx="19">
                  <c:v>610</c:v>
                </c:pt>
                <c:pt idx="20">
                  <c:v>610</c:v>
                </c:pt>
                <c:pt idx="21">
                  <c:v>610</c:v>
                </c:pt>
                <c:pt idx="22">
                  <c:v>610</c:v>
                </c:pt>
                <c:pt idx="23">
                  <c:v>610</c:v>
                </c:pt>
                <c:pt idx="24">
                  <c:v>711.66666666666674</c:v>
                </c:pt>
                <c:pt idx="25">
                  <c:v>610</c:v>
                </c:pt>
                <c:pt idx="26">
                  <c:v>762.50000000000011</c:v>
                </c:pt>
              </c:numCache>
            </c:numRef>
          </c:val>
        </c:ser>
        <c:ser>
          <c:idx val="3"/>
          <c:order val="3"/>
          <c:tx>
            <c:strRef>
              <c:f>'Граф M0+пп (2)'!$E$32</c:f>
              <c:strCache>
                <c:ptCount val="1"/>
                <c:pt idx="0">
                  <c:v>Куру</c:v>
                </c:pt>
              </c:strCache>
            </c:strRef>
          </c:tx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(2)'!$E$33:$E$59</c:f>
              <c:numCache>
                <c:formatCode>General</c:formatCode>
                <c:ptCount val="27"/>
                <c:pt idx="20">
                  <c:v>626</c:v>
                </c:pt>
                <c:pt idx="21">
                  <c:v>626</c:v>
                </c:pt>
                <c:pt idx="22">
                  <c:v>626</c:v>
                </c:pt>
                <c:pt idx="23">
                  <c:v>1252</c:v>
                </c:pt>
                <c:pt idx="24">
                  <c:v>939</c:v>
                </c:pt>
                <c:pt idx="25">
                  <c:v>626</c:v>
                </c:pt>
                <c:pt idx="26">
                  <c:v>626</c:v>
                </c:pt>
              </c:numCache>
            </c:numRef>
          </c:val>
        </c:ser>
        <c:ser>
          <c:idx val="4"/>
          <c:order val="4"/>
          <c:tx>
            <c:strRef>
              <c:f>'Граф M0+пп (2)'!$F$32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(2)'!$F$33:$F$59</c:f>
              <c:numCache>
                <c:formatCode>General</c:formatCode>
                <c:ptCount val="27"/>
                <c:pt idx="0">
                  <c:v>568</c:v>
                </c:pt>
                <c:pt idx="1">
                  <c:v>459</c:v>
                </c:pt>
                <c:pt idx="2">
                  <c:v>691.5</c:v>
                </c:pt>
                <c:pt idx="3">
                  <c:v>189</c:v>
                </c:pt>
                <c:pt idx="4">
                  <c:v>60</c:v>
                </c:pt>
                <c:pt idx="5">
                  <c:v>620</c:v>
                </c:pt>
                <c:pt idx="6">
                  <c:v>459</c:v>
                </c:pt>
                <c:pt idx="7">
                  <c:v>459</c:v>
                </c:pt>
                <c:pt idx="8">
                  <c:v>1511.3</c:v>
                </c:pt>
                <c:pt idx="9">
                  <c:v>654.79999999999995</c:v>
                </c:pt>
                <c:pt idx="10">
                  <c:v>0</c:v>
                </c:pt>
                <c:pt idx="11">
                  <c:v>310</c:v>
                </c:pt>
                <c:pt idx="12">
                  <c:v>0</c:v>
                </c:pt>
                <c:pt idx="13">
                  <c:v>0</c:v>
                </c:pt>
                <c:pt idx="14">
                  <c:v>447.3</c:v>
                </c:pt>
                <c:pt idx="15">
                  <c:v>208.9</c:v>
                </c:pt>
                <c:pt idx="16">
                  <c:v>1178.5999999999999</c:v>
                </c:pt>
                <c:pt idx="17">
                  <c:v>0</c:v>
                </c:pt>
                <c:pt idx="18">
                  <c:v>0</c:v>
                </c:pt>
                <c:pt idx="19">
                  <c:v>712.8</c:v>
                </c:pt>
                <c:pt idx="20">
                  <c:v>623</c:v>
                </c:pt>
                <c:pt idx="21">
                  <c:v>0</c:v>
                </c:pt>
                <c:pt idx="22">
                  <c:v>1178.5999999999999</c:v>
                </c:pt>
                <c:pt idx="23">
                  <c:v>712.8</c:v>
                </c:pt>
                <c:pt idx="24">
                  <c:v>712.8</c:v>
                </c:pt>
                <c:pt idx="25">
                  <c:v>310</c:v>
                </c:pt>
                <c:pt idx="26">
                  <c:v>313</c:v>
                </c:pt>
              </c:numCache>
            </c:numRef>
          </c:val>
        </c:ser>
        <c:axId val="103371136"/>
        <c:axId val="103372672"/>
      </c:areaChart>
      <c:catAx>
        <c:axId val="103371136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/>
            </a:pPr>
            <a:endParaRPr lang="ru-RU"/>
          </a:p>
        </c:txPr>
        <c:crossAx val="103372672"/>
        <c:crosses val="autoZero"/>
        <c:auto val="1"/>
        <c:lblAlgn val="ctr"/>
        <c:lblOffset val="100"/>
      </c:catAx>
      <c:valAx>
        <c:axId val="103372672"/>
        <c:scaling>
          <c:orientation val="minMax"/>
          <c:min val="0"/>
        </c:scaling>
        <c:axPos val="l"/>
        <c:majorGridlines/>
        <c:numFmt formatCode="0" sourceLinked="1"/>
        <c:tickLblPos val="nextTo"/>
        <c:crossAx val="103371136"/>
        <c:crosses val="autoZero"/>
        <c:crossBetween val="midCat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b"/>
      <c:layout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legend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73259-37FD-4C2C-B66F-1017C978A8F1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19487-9115-453F-8EBF-DE8FA5C337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_mois@mail.r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ath-2.narod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583704"/>
            <a:ext cx="9144000" cy="308989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Актуальные проблемы </a:t>
            </a:r>
            <a:br>
              <a:rPr lang="ru-RU" sz="3600" dirty="0" smtClean="0"/>
            </a:br>
            <a:r>
              <a:rPr lang="ru-RU" sz="3600" dirty="0" smtClean="0"/>
              <a:t>к</a:t>
            </a:r>
            <a:r>
              <a:rPr lang="ru-RU" sz="3600" dirty="0" smtClean="0"/>
              <a:t>осмической деятельности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 smtClean="0"/>
              <a:t>России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i="1" dirty="0" smtClean="0"/>
              <a:t>Современное состояние и тенденции развития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0" y="5963791"/>
            <a:ext cx="9144000" cy="356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19.06.2018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" y="704850"/>
            <a:ext cx="817245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63600" y="632468"/>
            <a:ext cx="7660640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5085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Систематизировать правовую базу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космической деятельности,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устранить противоречия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правовые пробелы. Дать корректное правовое определение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термина "космическая деятельность".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Оптимизировать использование  выручки от зарубежных космических контрактов.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Создать условия для привлечения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бюджетных средств для финансирования космической деятельности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Принять меры по облегчению доступа предприятий к выполнению работ в сфере космической деятельности.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Реорганизовать схему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оплаты космических услуг федеральными и региональными органами власти.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Обеспечить информирование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юридических и физических лиц о перспективах их участия в космической деятельности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Концепция? Видение перспектив?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71320" y="195522"/>
            <a:ext cx="5768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Первоочередные задачи для РФ: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722120" y="5346642"/>
            <a:ext cx="5768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Кризис – основа быстрого роста?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33371" y="1328033"/>
            <a:ext cx="53285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53FA"/>
                </a:solidFill>
              </a:rPr>
              <a:t>    </a:t>
            </a:r>
            <a:r>
              <a:rPr lang="ru-RU" sz="2000" b="1" dirty="0" smtClean="0">
                <a:ln w="1905"/>
                <a:solidFill>
                  <a:srgbClr val="0053F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БЛАГОДАРЮ ЗА ВНИМАНИЕ !</a:t>
            </a:r>
            <a:endParaRPr lang="ru-RU" sz="2000" b="1" dirty="0">
              <a:solidFill>
                <a:srgbClr val="0053F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35431" y="3080776"/>
            <a:ext cx="588952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/>
            <a:r>
              <a:rPr lang="ru-RU" sz="1200" b="1" dirty="0">
                <a:latin typeface="Arial" charset="0"/>
              </a:rPr>
              <a:t>Моисеев Иван Михайлович,</a:t>
            </a:r>
            <a:r>
              <a:rPr lang="ru-RU" sz="1200" dirty="0">
                <a:latin typeface="Arial" charset="0"/>
              </a:rPr>
              <a:t> </a:t>
            </a:r>
          </a:p>
          <a:p>
            <a:pPr indent="450850" algn="ctr"/>
            <a:endParaRPr lang="ru-RU" sz="1200" dirty="0">
              <a:latin typeface="Arial" charset="0"/>
            </a:endParaRPr>
          </a:p>
          <a:p>
            <a:pPr indent="450850" algn="ctr"/>
            <a:r>
              <a:rPr lang="ru-RU" sz="1200" dirty="0" smtClean="0">
                <a:latin typeface="Arial" charset="0"/>
              </a:rPr>
              <a:t>Руководитель ИКП,</a:t>
            </a:r>
          </a:p>
          <a:p>
            <a:pPr indent="450850" algn="ctr"/>
            <a:r>
              <a:rPr lang="ru-RU" sz="1200" dirty="0" smtClean="0">
                <a:latin typeface="Arial" charset="0"/>
              </a:rPr>
              <a:t>Научный </a:t>
            </a:r>
            <a:r>
              <a:rPr lang="ru-RU" sz="1200" dirty="0">
                <a:latin typeface="Arial" charset="0"/>
              </a:rPr>
              <a:t>руководитель </a:t>
            </a:r>
            <a:r>
              <a:rPr lang="ru-RU" sz="1200" dirty="0" smtClean="0">
                <a:latin typeface="Arial" charset="0"/>
              </a:rPr>
              <a:t>МКК.</a:t>
            </a:r>
          </a:p>
          <a:p>
            <a:pPr indent="450850" algn="ctr"/>
            <a:r>
              <a:rPr lang="ru-RU" sz="1200" dirty="0" smtClean="0">
                <a:latin typeface="Arial" charset="0"/>
              </a:rPr>
              <a:t>Член Экспертного совета при Правительства РФ</a:t>
            </a:r>
            <a:endParaRPr lang="ru-RU" sz="1200" dirty="0">
              <a:latin typeface="Arial" charset="0"/>
            </a:endParaRPr>
          </a:p>
          <a:p>
            <a:pPr indent="450850" algn="ctr"/>
            <a:endParaRPr lang="ru-RU" sz="1200" dirty="0">
              <a:latin typeface="Arial" charset="0"/>
            </a:endParaRPr>
          </a:p>
          <a:p>
            <a:pPr indent="450850" algn="ctr"/>
            <a:r>
              <a:rPr lang="ru-RU" b="1" dirty="0" err="1" smtClean="0">
                <a:latin typeface="Arial" charset="0"/>
                <a:hlinkClick r:id="rId3"/>
              </a:rPr>
              <a:t>i_mois@mail.ru</a:t>
            </a:r>
            <a:endParaRPr lang="ru-RU" b="1" dirty="0">
              <a:latin typeface="Arial" charset="0"/>
            </a:endParaRPr>
          </a:p>
          <a:p>
            <a:pPr indent="450850" algn="ctr"/>
            <a:endParaRPr lang="ru-RU" b="1" dirty="0">
              <a:latin typeface="Arial" charset="0"/>
            </a:endParaRPr>
          </a:p>
          <a:p>
            <a:pPr indent="450850" algn="ctr"/>
            <a:r>
              <a:rPr lang="ru-RU" sz="2000" b="1" dirty="0">
                <a:latin typeface="Times New Roman" pitchFamily="18" charset="0"/>
                <a:hlinkClick r:id="rId4"/>
              </a:rPr>
              <a:t>http://</a:t>
            </a:r>
            <a:r>
              <a:rPr lang="ru-RU" sz="2000" b="1" dirty="0" smtClean="0">
                <a:latin typeface="Times New Roman" pitchFamily="18" charset="0"/>
                <a:hlinkClick r:id="rId4"/>
              </a:rPr>
              <a:t>path-2.narod.ru</a:t>
            </a:r>
            <a:endParaRPr lang="ru-RU" sz="2000" b="1" dirty="0">
              <a:latin typeface="Times New Roman" pitchFamily="18" charset="0"/>
            </a:endParaRPr>
          </a:p>
          <a:p>
            <a:pPr indent="450850" algn="ctr"/>
            <a:endParaRPr lang="ru-RU" sz="1400" b="1" dirty="0">
              <a:solidFill>
                <a:srgbClr val="00FF00"/>
              </a:solidFill>
              <a:latin typeface="Times New Roman" pitchFamily="18" charset="0"/>
            </a:endParaRPr>
          </a:p>
          <a:p>
            <a:pPr indent="450850" algn="ctr"/>
            <a:endParaRPr lang="ru-RU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426984"/>
            <a:ext cx="9144000" cy="4431016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 smtClean="0"/>
              <a:t>Объем (2017 г.) - </a:t>
            </a:r>
            <a:r>
              <a:rPr lang="ru-RU" sz="2800" dirty="0" smtClean="0"/>
              <a:t>350</a:t>
            </a:r>
            <a:r>
              <a:rPr lang="ru-RU" sz="1800" dirty="0" smtClean="0"/>
              <a:t> млрд $US.</a:t>
            </a:r>
            <a:br>
              <a:rPr lang="ru-RU" sz="1800" dirty="0" smtClean="0"/>
            </a:br>
            <a:r>
              <a:rPr lang="ru-RU" sz="2400" dirty="0" smtClean="0"/>
              <a:t>0,25%  </a:t>
            </a:r>
            <a:r>
              <a:rPr lang="ru-RU" sz="1800" dirty="0" smtClean="0"/>
              <a:t>общего ВВП мира. 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Рост объема </a:t>
            </a:r>
            <a:r>
              <a:rPr lang="ru-RU" sz="2400" dirty="0" smtClean="0"/>
              <a:t>7-9% </a:t>
            </a:r>
            <a:r>
              <a:rPr lang="ru-RU" sz="1800" dirty="0" smtClean="0"/>
              <a:t>в год</a:t>
            </a:r>
            <a:br>
              <a:rPr lang="ru-RU" sz="1800" dirty="0" smtClean="0"/>
            </a:br>
            <a:r>
              <a:rPr lang="ru-RU" sz="1800" dirty="0" smtClean="0"/>
              <a:t>В два раза быстрее, чем мировая экономика в целом (3,9%).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08876" y="379214"/>
            <a:ext cx="5726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800" b="1" dirty="0" smtClean="0">
                <a:solidFill>
                  <a:srgbClr val="00B050"/>
                </a:solidFill>
              </a:rPr>
              <a:t>«Мировой космический рынок»</a:t>
            </a:r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4080" y="1305342"/>
            <a:ext cx="79044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Российскую Федерацию приходится по разным оценкам специалистов от 0,5 до 1% общего объема МКР. </a:t>
            </a:r>
          </a:p>
          <a:p>
            <a:endParaRPr lang="ru-RU" dirty="0" smtClean="0"/>
          </a:p>
          <a:p>
            <a:r>
              <a:rPr lang="ru-RU" dirty="0" smtClean="0"/>
              <a:t>Доля </a:t>
            </a:r>
            <a:r>
              <a:rPr lang="ru-RU" dirty="0" smtClean="0"/>
              <a:t>России в государственном финансировании космической деятельности составляет свыше </a:t>
            </a:r>
            <a:r>
              <a:rPr lang="ru-RU" dirty="0" smtClean="0"/>
              <a:t>5% мирового объема </a:t>
            </a:r>
            <a:r>
              <a:rPr lang="ru-RU" dirty="0" err="1" smtClean="0"/>
              <a:t>госфинансирования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физическом выражении (суммарная стартовая масса ракет-носителей приходящаяся на российские космические аппараты) – более 16%.</a:t>
            </a:r>
          </a:p>
          <a:p>
            <a:endParaRPr lang="ru-RU" dirty="0" smtClean="0"/>
          </a:p>
          <a:p>
            <a:r>
              <a:rPr lang="ru-RU" dirty="0" smtClean="0"/>
              <a:t>Численность занятых в ракетно-космической отрасли в России составляет около 250 тыс. человек (0,35% всех занятых), что в три раза больше, чем в США.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391920" y="426720"/>
          <a:ext cx="6949440" cy="4831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27520" y="6299200"/>
            <a:ext cx="211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Больше 1 млрд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311084" y="258922"/>
          <a:ext cx="8597246" cy="5571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561895" y="782792"/>
          <a:ext cx="2243578" cy="406399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7388"/>
                <a:gridCol w="377072"/>
                <a:gridCol w="1022568"/>
                <a:gridCol w="636550"/>
              </a:tblGrid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/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/>
                        <a:t>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35,9529%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RU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РФ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16,2919%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КНР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14,2162%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EU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Европа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12,7603%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Индия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5,9103%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JP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Япония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5,7370%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Mo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Междуродные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4,1993%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KR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Южная Корея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1,2247%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TW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Тайвань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0,7884%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BR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Бразилия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0,6796%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AO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Ангола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0,6763%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DZ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Алжир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0,6114%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ID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Индонезия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0,4147%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55292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Венесуэла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0,3335%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94115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MA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Марокко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0,1967%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IL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Израиль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0,0030%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AU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Австралия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KZ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Казахстан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CL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Чили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EC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Эквадор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AE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ОАЕ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CA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Канада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TR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Турция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ZA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ЮАР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UA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/>
                        <a:t>Украина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/>
                        <a:t>0,0001%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310640" y="1247775"/>
          <a:ext cx="6629400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3"/>
          <p:cNvSpPr txBox="1">
            <a:spLocks/>
          </p:cNvSpPr>
          <p:nvPr/>
        </p:nvSpPr>
        <p:spPr>
          <a:xfrm>
            <a:off x="2908012" y="454059"/>
            <a:ext cx="3327976" cy="39592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64008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Цели </a:t>
            </a:r>
            <a:r>
              <a:rPr lang="ru-RU" sz="2400" b="1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ФКП-2025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5455920" y="2689861"/>
          <a:ext cx="3353540" cy="2851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396240" y="1306194"/>
          <a:ext cx="4937760" cy="4142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005320" y="6012180"/>
          <a:ext cx="1676400" cy="365760"/>
        </p:xfrm>
        <a:graphic>
          <a:graphicData uri="http://schemas.openxmlformats.org/drawingml/2006/table">
            <a:tbl>
              <a:tblPr/>
              <a:tblGrid>
                <a:gridCol w="685800"/>
                <a:gridCol w="990600"/>
              </a:tblGrid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США (</a:t>
                      </a:r>
                      <a:r>
                        <a:rPr lang="en-US" sz="1200" b="0" i="0" u="none" strike="noStrike" dirty="0" smtClean="0">
                          <a:latin typeface="Times New Roman"/>
                        </a:rPr>
                        <a:t>NASA)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0,5%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589280" y="731520"/>
          <a:ext cx="8046720" cy="573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40080" y="883921"/>
          <a:ext cx="8006079" cy="51815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20706"/>
                <a:gridCol w="3024884"/>
                <a:gridCol w="2860489"/>
              </a:tblGrid>
              <a:tr h="847898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 smtClean="0"/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Внутренние </a:t>
                      </a:r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 smtClean="0"/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Внешние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1761220">
                <a:tc>
                  <a:txBody>
                    <a:bodyPr/>
                    <a:lstStyle/>
                    <a:p>
                      <a:pPr indent="0" algn="just">
                        <a:spcAft>
                          <a:spcPts val="450"/>
                        </a:spcAft>
                      </a:pPr>
                      <a:r>
                        <a:rPr lang="ru-RU" sz="1800" b="1" dirty="0"/>
                        <a:t>Политические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 smtClean="0"/>
                        <a:t>Концептуальный дефицит</a:t>
                      </a:r>
                    </a:p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Arial Unicode MS"/>
                        </a:rPr>
                        <a:t>Недостаточная и искаженная информированность руководства и общества.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"Режим санкций"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81126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Экономические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Снижение бюджетного финансирования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Вытеснение </a:t>
                      </a:r>
                      <a:r>
                        <a:rPr lang="ru-RU" sz="1800" dirty="0" smtClean="0"/>
                        <a:t>РФ </a:t>
                      </a:r>
                      <a:r>
                        <a:rPr lang="ru-RU" sz="1800" dirty="0"/>
                        <a:t>с рынка пусковых </a:t>
                      </a:r>
                      <a:r>
                        <a:rPr lang="ru-RU" sz="1800" dirty="0" smtClean="0"/>
                        <a:t>услуг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1761220">
                <a:tc>
                  <a:txBody>
                    <a:bodyPr/>
                    <a:lstStyle/>
                    <a:p>
                      <a:pPr indent="0" algn="just">
                        <a:spcAft>
                          <a:spcPts val="450"/>
                        </a:spcAft>
                      </a:pPr>
                      <a:r>
                        <a:rPr lang="ru-RU" sz="1800" b="1" dirty="0"/>
                        <a:t>Технические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Низкая производительность труда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Технологическое </a:t>
                      </a:r>
                      <a:r>
                        <a:rPr lang="ru-RU" sz="1800" dirty="0" smtClean="0"/>
                        <a:t>давление</a:t>
                      </a:r>
                    </a:p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Arial Unicode MS"/>
                        </a:rPr>
                        <a:t>Никое качество и сильная зависимость 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Arial Unicode MS"/>
                        </a:rPr>
                        <a:t> от зарубежных поставщиков.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671320" y="154882"/>
            <a:ext cx="5768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негативные факторы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6578</TotalTime>
  <Words>458</Words>
  <Application>Microsoft Office PowerPoint</Application>
  <PresentationFormat>Экран (4:3)</PresentationFormat>
  <Paragraphs>174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Slipstream</vt:lpstr>
      <vt:lpstr>Актуальные проблемы  космической деятельности  в России  Современное состояние и тенденции развития </vt:lpstr>
      <vt:lpstr>Объем (2017 г.) - 350 млрд $US. 0,25%  общего ВВП мира.      Рост объема 7-9% в год В два раза быстрее, чем мировая экономика в целом (3,9%). </vt:lpstr>
      <vt:lpstr>Слайд 3</vt:lpstr>
      <vt:lpstr>Слайд 4</vt:lpstr>
      <vt:lpstr>Слайд 5</vt:lpstr>
      <vt:lpstr>Цели и задачи  отечественной космонавтики 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Иван</dc:creator>
  <cp:lastModifiedBy>И. Моисеев</cp:lastModifiedBy>
  <cp:revision>490</cp:revision>
  <dcterms:created xsi:type="dcterms:W3CDTF">2014-09-16T21:39:42Z</dcterms:created>
  <dcterms:modified xsi:type="dcterms:W3CDTF">2018-06-19T09:19:08Z</dcterms:modified>
</cp:coreProperties>
</file>